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3" r:id="rId3"/>
    <p:sldId id="275" r:id="rId4"/>
    <p:sldId id="257" r:id="rId5"/>
    <p:sldId id="260" r:id="rId6"/>
    <p:sldId id="266" r:id="rId7"/>
    <p:sldId id="265" r:id="rId8"/>
    <p:sldId id="272" r:id="rId9"/>
    <p:sldId id="274" r:id="rId10"/>
    <p:sldId id="268" r:id="rId11"/>
    <p:sldId id="267" r:id="rId12"/>
    <p:sldId id="262" r:id="rId13"/>
    <p:sldId id="269" r:id="rId14"/>
    <p:sldId id="264" r:id="rId15"/>
    <p:sldId id="261" r:id="rId16"/>
    <p:sldId id="270"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AF761BB8-519C-4E7A-B071-42879627437B}">
          <p14:sldIdLst>
            <p14:sldId id="256"/>
            <p14:sldId id="273"/>
            <p14:sldId id="275"/>
            <p14:sldId id="257"/>
            <p14:sldId id="260"/>
            <p14:sldId id="266"/>
          </p14:sldIdLst>
        </p14:section>
        <p14:section name="Untitled Section" id="{7501B667-5481-4530-9E40-423C083FC8B8}">
          <p14:sldIdLst>
            <p14:sldId id="265"/>
            <p14:sldId id="272"/>
            <p14:sldId id="274"/>
            <p14:sldId id="268"/>
            <p14:sldId id="267"/>
            <p14:sldId id="262"/>
            <p14:sldId id="269"/>
            <p14:sldId id="264"/>
            <p14:sldId id="261"/>
            <p14:sldId id="270"/>
            <p14:sldId id="27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480" y="66"/>
      </p:cViewPr>
      <p:guideLst>
        <p:guide orient="horz" pos="2160"/>
        <p:guide pos="2880"/>
      </p:guideLst>
    </p:cSldViewPr>
  </p:slideViewPr>
  <p:notesTextViewPr>
    <p:cViewPr>
      <p:scale>
        <a:sx n="1" d="1"/>
        <a:sy n="1" d="1"/>
      </p:scale>
      <p:origin x="0" y="0"/>
    </p:cViewPr>
  </p:notesTextViewPr>
  <p:sorterViewPr>
    <p:cViewPr>
      <p:scale>
        <a:sx n="100" d="100"/>
        <a:sy n="100" d="100"/>
      </p:scale>
      <p:origin x="0" y="186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E2A679-F337-4324-B967-F0B268B72686}" type="datetimeFigureOut">
              <a:rPr lang="en-GB" smtClean="0"/>
              <a:pPr/>
              <a:t>05/06/2016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C0DA8D-067D-451B-956A-7668EEA201D1}" type="slidenum">
              <a:rPr lang="en-GB" smtClean="0"/>
              <a:pPr/>
              <a:t>‹#›</a:t>
            </a:fld>
            <a:endParaRPr lang="en-GB"/>
          </a:p>
        </p:txBody>
      </p:sp>
    </p:spTree>
    <p:extLst>
      <p:ext uri="{BB962C8B-B14F-4D97-AF65-F5344CB8AC3E}">
        <p14:creationId xmlns:p14="http://schemas.microsoft.com/office/powerpoint/2010/main" xmlns="" val="3898866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Smallest clubs</a:t>
            </a:r>
            <a:r>
              <a:rPr lang="en-GB" baseline="0" dirty="0" smtClean="0"/>
              <a:t> still only pay one third revenue but still have 23% of voting power.</a:t>
            </a:r>
            <a:endParaRPr lang="en-GB" dirty="0"/>
          </a:p>
        </p:txBody>
      </p:sp>
      <p:sp>
        <p:nvSpPr>
          <p:cNvPr id="4" name="Slide Number Placeholder 3"/>
          <p:cNvSpPr>
            <a:spLocks noGrp="1"/>
          </p:cNvSpPr>
          <p:nvPr>
            <p:ph type="sldNum" sz="quarter" idx="10"/>
          </p:nvPr>
        </p:nvSpPr>
        <p:spPr/>
        <p:txBody>
          <a:bodyPr/>
          <a:lstStyle/>
          <a:p>
            <a:fld id="{32C0DA8D-067D-451B-956A-7668EEA201D1}" type="slidenum">
              <a:rPr lang="en-GB" smtClean="0"/>
              <a:pPr/>
              <a:t>14</a:t>
            </a:fld>
            <a:endParaRPr lang="en-GB"/>
          </a:p>
        </p:txBody>
      </p:sp>
    </p:spTree>
    <p:extLst>
      <p:ext uri="{BB962C8B-B14F-4D97-AF65-F5344CB8AC3E}">
        <p14:creationId xmlns:p14="http://schemas.microsoft.com/office/powerpoint/2010/main" xmlns="" val="1448777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Spending on AIVC would still be comparable with present</a:t>
            </a:r>
            <a:r>
              <a:rPr lang="en-GB" baseline="0" dirty="0" smtClean="0"/>
              <a:t> spending.</a:t>
            </a:r>
            <a:endParaRPr lang="en-GB" dirty="0"/>
          </a:p>
        </p:txBody>
      </p:sp>
      <p:sp>
        <p:nvSpPr>
          <p:cNvPr id="4" name="Slide Number Placeholder 3"/>
          <p:cNvSpPr>
            <a:spLocks noGrp="1"/>
          </p:cNvSpPr>
          <p:nvPr>
            <p:ph type="sldNum" sz="quarter" idx="10"/>
          </p:nvPr>
        </p:nvSpPr>
        <p:spPr/>
        <p:txBody>
          <a:bodyPr/>
          <a:lstStyle/>
          <a:p>
            <a:fld id="{32C0DA8D-067D-451B-956A-7668EEA201D1}" type="slidenum">
              <a:rPr lang="en-GB" smtClean="0"/>
              <a:pPr/>
              <a:t>15</a:t>
            </a:fld>
            <a:endParaRPr lang="en-GB"/>
          </a:p>
        </p:txBody>
      </p:sp>
    </p:spTree>
    <p:extLst>
      <p:ext uri="{BB962C8B-B14F-4D97-AF65-F5344CB8AC3E}">
        <p14:creationId xmlns:p14="http://schemas.microsoft.com/office/powerpoint/2010/main" xmlns="" val="113214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06C783B-B02E-4D72-B02F-205482C0EA09}" type="datetimeFigureOut">
              <a:rPr lang="en-GB" smtClean="0"/>
              <a:pPr/>
              <a:t>05/06/2016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52FBD0-E635-4628-B3EC-7F248C22FBA2}" type="slidenum">
              <a:rPr lang="en-GB" smtClean="0"/>
              <a:pPr/>
              <a:t>‹#›</a:t>
            </a:fld>
            <a:endParaRPr lang="en-GB"/>
          </a:p>
        </p:txBody>
      </p:sp>
    </p:spTree>
    <p:extLst>
      <p:ext uri="{BB962C8B-B14F-4D97-AF65-F5344CB8AC3E}">
        <p14:creationId xmlns:p14="http://schemas.microsoft.com/office/powerpoint/2010/main" xmlns="" val="2429458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6C783B-B02E-4D72-B02F-205482C0EA09}" type="datetimeFigureOut">
              <a:rPr lang="en-GB" smtClean="0"/>
              <a:pPr/>
              <a:t>05/06/2016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52FBD0-E635-4628-B3EC-7F248C22FBA2}" type="slidenum">
              <a:rPr lang="en-GB" smtClean="0"/>
              <a:pPr/>
              <a:t>‹#›</a:t>
            </a:fld>
            <a:endParaRPr lang="en-GB"/>
          </a:p>
        </p:txBody>
      </p:sp>
    </p:spTree>
    <p:extLst>
      <p:ext uri="{BB962C8B-B14F-4D97-AF65-F5344CB8AC3E}">
        <p14:creationId xmlns:p14="http://schemas.microsoft.com/office/powerpoint/2010/main" xmlns="" val="2844551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6C783B-B02E-4D72-B02F-205482C0EA09}" type="datetimeFigureOut">
              <a:rPr lang="en-GB" smtClean="0"/>
              <a:pPr/>
              <a:t>05/06/2016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52FBD0-E635-4628-B3EC-7F248C22FBA2}" type="slidenum">
              <a:rPr lang="en-GB" smtClean="0"/>
              <a:pPr/>
              <a:t>‹#›</a:t>
            </a:fld>
            <a:endParaRPr lang="en-GB"/>
          </a:p>
        </p:txBody>
      </p:sp>
    </p:spTree>
    <p:extLst>
      <p:ext uri="{BB962C8B-B14F-4D97-AF65-F5344CB8AC3E}">
        <p14:creationId xmlns:p14="http://schemas.microsoft.com/office/powerpoint/2010/main" xmlns="" val="1987949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6C783B-B02E-4D72-B02F-205482C0EA09}" type="datetimeFigureOut">
              <a:rPr lang="en-GB" smtClean="0"/>
              <a:pPr/>
              <a:t>05/06/2016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52FBD0-E635-4628-B3EC-7F248C22FBA2}" type="slidenum">
              <a:rPr lang="en-GB" smtClean="0"/>
              <a:pPr/>
              <a:t>‹#›</a:t>
            </a:fld>
            <a:endParaRPr lang="en-GB"/>
          </a:p>
        </p:txBody>
      </p:sp>
    </p:spTree>
    <p:extLst>
      <p:ext uri="{BB962C8B-B14F-4D97-AF65-F5344CB8AC3E}">
        <p14:creationId xmlns:p14="http://schemas.microsoft.com/office/powerpoint/2010/main" xmlns="" val="944967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6C783B-B02E-4D72-B02F-205482C0EA09}" type="datetimeFigureOut">
              <a:rPr lang="en-GB" smtClean="0"/>
              <a:pPr/>
              <a:t>05/06/2016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52FBD0-E635-4628-B3EC-7F248C22FBA2}" type="slidenum">
              <a:rPr lang="en-GB" smtClean="0"/>
              <a:pPr/>
              <a:t>‹#›</a:t>
            </a:fld>
            <a:endParaRPr lang="en-GB"/>
          </a:p>
        </p:txBody>
      </p:sp>
    </p:spTree>
    <p:extLst>
      <p:ext uri="{BB962C8B-B14F-4D97-AF65-F5344CB8AC3E}">
        <p14:creationId xmlns:p14="http://schemas.microsoft.com/office/powerpoint/2010/main" xmlns="" val="3345975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06C783B-B02E-4D72-B02F-205482C0EA09}" type="datetimeFigureOut">
              <a:rPr lang="en-GB" smtClean="0"/>
              <a:pPr/>
              <a:t>05/06/2016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52FBD0-E635-4628-B3EC-7F248C22FBA2}" type="slidenum">
              <a:rPr lang="en-GB" smtClean="0"/>
              <a:pPr/>
              <a:t>‹#›</a:t>
            </a:fld>
            <a:endParaRPr lang="en-GB"/>
          </a:p>
        </p:txBody>
      </p:sp>
    </p:spTree>
    <p:extLst>
      <p:ext uri="{BB962C8B-B14F-4D97-AF65-F5344CB8AC3E}">
        <p14:creationId xmlns:p14="http://schemas.microsoft.com/office/powerpoint/2010/main" xmlns="" val="2752119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06C783B-B02E-4D72-B02F-205482C0EA09}" type="datetimeFigureOut">
              <a:rPr lang="en-GB" smtClean="0"/>
              <a:pPr/>
              <a:t>05/06/2016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E52FBD0-E635-4628-B3EC-7F248C22FBA2}" type="slidenum">
              <a:rPr lang="en-GB" smtClean="0"/>
              <a:pPr/>
              <a:t>‹#›</a:t>
            </a:fld>
            <a:endParaRPr lang="en-GB"/>
          </a:p>
        </p:txBody>
      </p:sp>
    </p:spTree>
    <p:extLst>
      <p:ext uri="{BB962C8B-B14F-4D97-AF65-F5344CB8AC3E}">
        <p14:creationId xmlns:p14="http://schemas.microsoft.com/office/powerpoint/2010/main" xmlns="" val="3982643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06C783B-B02E-4D72-B02F-205482C0EA09}" type="datetimeFigureOut">
              <a:rPr lang="en-GB" smtClean="0"/>
              <a:pPr/>
              <a:t>05/06/2016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52FBD0-E635-4628-B3EC-7F248C22FBA2}" type="slidenum">
              <a:rPr lang="en-GB" smtClean="0"/>
              <a:pPr/>
              <a:t>‹#›</a:t>
            </a:fld>
            <a:endParaRPr lang="en-GB"/>
          </a:p>
        </p:txBody>
      </p:sp>
    </p:spTree>
    <p:extLst>
      <p:ext uri="{BB962C8B-B14F-4D97-AF65-F5344CB8AC3E}">
        <p14:creationId xmlns:p14="http://schemas.microsoft.com/office/powerpoint/2010/main" xmlns="" val="632047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6C783B-B02E-4D72-B02F-205482C0EA09}" type="datetimeFigureOut">
              <a:rPr lang="en-GB" smtClean="0"/>
              <a:pPr/>
              <a:t>05/06/2016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52FBD0-E635-4628-B3EC-7F248C22FBA2}" type="slidenum">
              <a:rPr lang="en-GB" smtClean="0"/>
              <a:pPr/>
              <a:t>‹#›</a:t>
            </a:fld>
            <a:endParaRPr lang="en-GB"/>
          </a:p>
        </p:txBody>
      </p:sp>
    </p:spTree>
    <p:extLst>
      <p:ext uri="{BB962C8B-B14F-4D97-AF65-F5344CB8AC3E}">
        <p14:creationId xmlns:p14="http://schemas.microsoft.com/office/powerpoint/2010/main" xmlns="" val="4011378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6C783B-B02E-4D72-B02F-205482C0EA09}" type="datetimeFigureOut">
              <a:rPr lang="en-GB" smtClean="0"/>
              <a:pPr/>
              <a:t>05/06/2016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52FBD0-E635-4628-B3EC-7F248C22FBA2}" type="slidenum">
              <a:rPr lang="en-GB" smtClean="0"/>
              <a:pPr/>
              <a:t>‹#›</a:t>
            </a:fld>
            <a:endParaRPr lang="en-GB"/>
          </a:p>
        </p:txBody>
      </p:sp>
    </p:spTree>
    <p:extLst>
      <p:ext uri="{BB962C8B-B14F-4D97-AF65-F5344CB8AC3E}">
        <p14:creationId xmlns:p14="http://schemas.microsoft.com/office/powerpoint/2010/main" xmlns="" val="2780559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6C783B-B02E-4D72-B02F-205482C0EA09}" type="datetimeFigureOut">
              <a:rPr lang="en-GB" smtClean="0"/>
              <a:pPr/>
              <a:t>05/06/2016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52FBD0-E635-4628-B3EC-7F248C22FBA2}" type="slidenum">
              <a:rPr lang="en-GB" smtClean="0"/>
              <a:pPr/>
              <a:t>‹#›</a:t>
            </a:fld>
            <a:endParaRPr lang="en-GB"/>
          </a:p>
        </p:txBody>
      </p:sp>
    </p:spTree>
    <p:extLst>
      <p:ext uri="{BB962C8B-B14F-4D97-AF65-F5344CB8AC3E}">
        <p14:creationId xmlns:p14="http://schemas.microsoft.com/office/powerpoint/2010/main" xmlns="" val="2313009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6C783B-B02E-4D72-B02F-205482C0EA09}" type="datetimeFigureOut">
              <a:rPr lang="en-GB" smtClean="0"/>
              <a:pPr/>
              <a:t>05/06/2016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2FBD0-E635-4628-B3EC-7F248C22FBA2}" type="slidenum">
              <a:rPr lang="en-GB" smtClean="0"/>
              <a:pPr/>
              <a:t>‹#›</a:t>
            </a:fld>
            <a:endParaRPr lang="en-GB"/>
          </a:p>
        </p:txBody>
      </p:sp>
    </p:spTree>
    <p:extLst>
      <p:ext uri="{BB962C8B-B14F-4D97-AF65-F5344CB8AC3E}">
        <p14:creationId xmlns:p14="http://schemas.microsoft.com/office/powerpoint/2010/main" xmlns="" val="2122117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0.wav"/></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1.wav"/></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2.wav"/></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3.wav"/></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audio" Target="../media/audio14.wav"/><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15.wav"/><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media/audio16.wav"/><Relationship Id="rId5" Type="http://schemas.openxmlformats.org/officeDocument/2006/relationships/image" Target="../media/image5.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audio" Target="../media/audio17.wav"/><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4.wav"/><Relationship Id="rId1" Type="http://schemas.openxmlformats.org/officeDocument/2006/relationships/audio" Target="../media/media3.wav"/><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media" Target="../media/media3.wav"/></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audio" Target="../media/audio7.wav"/><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audio" Target="../media/audio8.wav"/><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48880"/>
            <a:ext cx="7772400" cy="1368152"/>
          </a:xfrm>
        </p:spPr>
        <p:txBody>
          <a:bodyPr>
            <a:normAutofit fontScale="90000"/>
          </a:bodyPr>
          <a:lstStyle/>
          <a:p>
            <a:r>
              <a:rPr lang="en-GB" dirty="0" smtClean="0"/>
              <a:t>Proposed London IVC resolution for next AIVC conference. </a:t>
            </a:r>
            <a:endParaRPr lang="en-GB" dirty="0"/>
          </a:p>
        </p:txBody>
      </p:sp>
      <p:sp>
        <p:nvSpPr>
          <p:cNvPr id="3" name="Subtitle 2"/>
          <p:cNvSpPr>
            <a:spLocks noGrp="1"/>
          </p:cNvSpPr>
          <p:nvPr>
            <p:ph type="subTitle" idx="1"/>
          </p:nvPr>
        </p:nvSpPr>
        <p:spPr/>
        <p:txBody>
          <a:bodyPr/>
          <a:lstStyle/>
          <a:p>
            <a:r>
              <a:rPr lang="en-GB" dirty="0" smtClean="0"/>
              <a:t>Background to the resolutions.</a:t>
            </a: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72200" y="433072"/>
            <a:ext cx="1993397" cy="123160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7544" y="188640"/>
            <a:ext cx="1728192" cy="1728192"/>
          </a:xfrm>
          <a:prstGeom prst="rect">
            <a:avLst/>
          </a:prstGeom>
        </p:spPr>
      </p:pic>
      <p:pic>
        <p:nvPicPr>
          <p:cNvPr id="15" name="~PP3057.WAV">
            <a:hlinkClick r:id="" action="ppaction://media"/>
          </p:cNvPr>
          <p:cNvPicPr>
            <a:picLocks noRot="1" noChangeAspect="1"/>
          </p:cNvPicPr>
          <p:nvPr>
            <a:wavAudioFile r:embed="rId1" name="~PP3057.WAV"/>
          </p:nvPr>
        </p:nvPicPr>
        <p:blipFill>
          <a:blip r:embed="rId5" cstate="print"/>
          <a:stretch>
            <a:fillRect/>
          </a:stretch>
        </p:blipFill>
        <p:spPr>
          <a:xfrm>
            <a:off x="8632825" y="6346825"/>
            <a:ext cx="304800" cy="304800"/>
          </a:xfrm>
          <a:prstGeom prst="rect">
            <a:avLst/>
          </a:prstGeom>
        </p:spPr>
      </p:pic>
    </p:spTree>
    <p:extLst>
      <p:ext uri="{BB962C8B-B14F-4D97-AF65-F5344CB8AC3E}">
        <p14:creationId xmlns:p14="http://schemas.microsoft.com/office/powerpoint/2010/main" xmlns="" val="2557070895"/>
      </p:ext>
    </p:extLst>
  </p:cSld>
  <p:clrMapOvr>
    <a:masterClrMapping/>
  </p:clrMapOvr>
  <p:transition advTm="116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Relevant sections of</a:t>
            </a:r>
            <a:br>
              <a:rPr lang="en-GB" dirty="0" smtClean="0"/>
            </a:br>
            <a:r>
              <a:rPr lang="en-GB" dirty="0" smtClean="0"/>
              <a:t>current constitution on levies</a:t>
            </a:r>
            <a:endParaRPr lang="en-GB" dirty="0"/>
          </a:p>
        </p:txBody>
      </p:sp>
      <p:sp>
        <p:nvSpPr>
          <p:cNvPr id="3" name="Content Placeholder 2"/>
          <p:cNvSpPr>
            <a:spLocks noGrp="1"/>
          </p:cNvSpPr>
          <p:nvPr>
            <p:ph idx="1"/>
          </p:nvPr>
        </p:nvSpPr>
        <p:spPr/>
        <p:txBody>
          <a:bodyPr/>
          <a:lstStyle/>
          <a:p>
            <a:pPr marL="0" indent="0">
              <a:buNone/>
            </a:pPr>
            <a:r>
              <a:rPr lang="en-GB" dirty="0" smtClean="0"/>
              <a:t>50. Dues and levies upon member Clubs, and dates for payment, shall be fixed by a General Meeting of the Association. They shall be proportional to the membership of a Club, except that Clubs with over 1000 members shall pay half rates for any member after the first 1000</a:t>
            </a:r>
            <a:r>
              <a:rPr lang="en-GB" smtClean="0"/>
              <a:t>.(</a:t>
            </a:r>
            <a:r>
              <a:rPr lang="en-GB" sz="2400" i="1" smtClean="0">
                <a:solidFill>
                  <a:srgbClr val="FF0000"/>
                </a:solidFill>
              </a:rPr>
              <a:t>reminder:</a:t>
            </a:r>
            <a:r>
              <a:rPr lang="en-GB" sz="2400" smtClean="0">
                <a:solidFill>
                  <a:srgbClr val="FF0000"/>
                </a:solidFill>
              </a:rPr>
              <a:t> </a:t>
            </a:r>
            <a:r>
              <a:rPr lang="en-GB" sz="2400" dirty="0" smtClean="0">
                <a:solidFill>
                  <a:srgbClr val="FF0000"/>
                </a:solidFill>
              </a:rPr>
              <a:t>201-1000 1 vote per </a:t>
            </a:r>
            <a:r>
              <a:rPr lang="en-GB" sz="2400" b="1" dirty="0" smtClean="0">
                <a:solidFill>
                  <a:srgbClr val="FF0000"/>
                </a:solidFill>
              </a:rPr>
              <a:t>100</a:t>
            </a:r>
            <a:r>
              <a:rPr lang="en-GB" sz="2400" dirty="0" smtClean="0">
                <a:solidFill>
                  <a:srgbClr val="FF0000"/>
                </a:solidFill>
              </a:rPr>
              <a:t> or part thereof 1001+ 1 vote per </a:t>
            </a:r>
            <a:r>
              <a:rPr lang="en-GB" sz="2400" b="1" dirty="0" smtClean="0">
                <a:solidFill>
                  <a:srgbClr val="FF0000"/>
                </a:solidFill>
              </a:rPr>
              <a:t>200</a:t>
            </a:r>
            <a:r>
              <a:rPr lang="en-GB" sz="2400" dirty="0" smtClean="0">
                <a:solidFill>
                  <a:srgbClr val="FF0000"/>
                </a:solidFill>
              </a:rPr>
              <a:t> or part thereof </a:t>
            </a:r>
            <a:r>
              <a:rPr lang="en-GB" sz="2400" dirty="0" err="1" smtClean="0">
                <a:solidFill>
                  <a:srgbClr val="FF0000"/>
                </a:solidFill>
              </a:rPr>
              <a:t>ie</a:t>
            </a:r>
            <a:r>
              <a:rPr lang="en-GB" sz="2400" dirty="0" smtClean="0">
                <a:solidFill>
                  <a:srgbClr val="FF0000"/>
                </a:solidFill>
              </a:rPr>
              <a:t> half voting rights</a:t>
            </a:r>
            <a:r>
              <a:rPr lang="en-GB" dirty="0" smtClean="0"/>
              <a:t>)</a:t>
            </a:r>
          </a:p>
          <a:p>
            <a:pPr marL="0" indent="0">
              <a:buNone/>
            </a:pPr>
            <a:endParaRPr lang="en-GB" dirty="0"/>
          </a:p>
        </p:txBody>
      </p:sp>
      <p:pic>
        <p:nvPicPr>
          <p:cNvPr id="6" name="~PP2916.WAV">
            <a:hlinkClick r:id="" action="ppaction://media"/>
          </p:cNvPr>
          <p:cNvPicPr>
            <a:picLocks noRot="1" noChangeAspect="1"/>
          </p:cNvPicPr>
          <p:nvPr>
            <a:wavAudioFile r:embed="rId1" name="~PP2916.WAV"/>
          </p:nvPr>
        </p:nvPicPr>
        <p:blipFill>
          <a:blip r:embed="rId3" cstate="print"/>
          <a:stretch>
            <a:fillRect/>
          </a:stretch>
        </p:blipFill>
        <p:spPr>
          <a:xfrm>
            <a:off x="8632825" y="6346825"/>
            <a:ext cx="304800" cy="304800"/>
          </a:xfrm>
          <a:prstGeom prst="rect">
            <a:avLst/>
          </a:prstGeom>
        </p:spPr>
      </p:pic>
    </p:spTree>
    <p:extLst>
      <p:ext uri="{BB962C8B-B14F-4D97-AF65-F5344CB8AC3E}">
        <p14:creationId xmlns:p14="http://schemas.microsoft.com/office/powerpoint/2010/main" xmlns="" val="180396291"/>
      </p:ext>
    </p:extLst>
  </p:cSld>
  <p:clrMapOvr>
    <a:masterClrMapping/>
  </p:clrMapOvr>
  <p:transition advTm="493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Proposed revision of article 50</a:t>
            </a:r>
            <a:endParaRPr lang="en-GB" dirty="0"/>
          </a:p>
        </p:txBody>
      </p:sp>
      <p:sp>
        <p:nvSpPr>
          <p:cNvPr id="3" name="Content Placeholder 2"/>
          <p:cNvSpPr>
            <a:spLocks noGrp="1"/>
          </p:cNvSpPr>
          <p:nvPr>
            <p:ph idx="1"/>
          </p:nvPr>
        </p:nvSpPr>
        <p:spPr/>
        <p:txBody>
          <a:bodyPr/>
          <a:lstStyle/>
          <a:p>
            <a:r>
              <a:rPr lang="en-GB" dirty="0" smtClean="0"/>
              <a:t>Dues and levies upon member clubs, and dates for payment, shall be fixed by a General </a:t>
            </a:r>
            <a:r>
              <a:rPr lang="en-GB" dirty="0"/>
              <a:t>M</a:t>
            </a:r>
            <a:r>
              <a:rPr lang="en-GB" dirty="0" smtClean="0"/>
              <a:t>eeting of the Association. They shall be proportional to the membership of a Club, except that Clubs with over 200 members shall pay half rates for any member after the first 200.</a:t>
            </a:r>
            <a:endParaRPr lang="en-GB" dirty="0"/>
          </a:p>
        </p:txBody>
      </p:sp>
      <p:pic>
        <p:nvPicPr>
          <p:cNvPr id="4" name="~PP2310.WAV">
            <a:hlinkClick r:id="" action="ppaction://media"/>
          </p:cNvPr>
          <p:cNvPicPr>
            <a:picLocks noRot="1" noChangeAspect="1"/>
          </p:cNvPicPr>
          <p:nvPr>
            <a:wavAudioFile r:embed="rId1" name="~PP2310.WAV"/>
          </p:nvPr>
        </p:nvPicPr>
        <p:blipFill>
          <a:blip r:embed="rId3" cstate="print"/>
          <a:stretch>
            <a:fillRect/>
          </a:stretch>
        </p:blipFill>
        <p:spPr>
          <a:xfrm>
            <a:off x="8632825" y="6346825"/>
            <a:ext cx="304800" cy="304800"/>
          </a:xfrm>
          <a:prstGeom prst="rect">
            <a:avLst/>
          </a:prstGeom>
        </p:spPr>
      </p:pic>
    </p:spTree>
    <p:extLst>
      <p:ext uri="{BB962C8B-B14F-4D97-AF65-F5344CB8AC3E}">
        <p14:creationId xmlns:p14="http://schemas.microsoft.com/office/powerpoint/2010/main" xmlns="" val="3651768299"/>
      </p:ext>
    </p:extLst>
  </p:cSld>
  <p:clrMapOvr>
    <a:masterClrMapping/>
  </p:clrMapOvr>
  <p:transition advTm="237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is this important?</a:t>
            </a:r>
            <a:endParaRPr lang="en-GB" dirty="0"/>
          </a:p>
        </p:txBody>
      </p:sp>
      <p:sp>
        <p:nvSpPr>
          <p:cNvPr id="3" name="Content Placeholder 2"/>
          <p:cNvSpPr>
            <a:spLocks noGrp="1"/>
          </p:cNvSpPr>
          <p:nvPr>
            <p:ph idx="1"/>
          </p:nvPr>
        </p:nvSpPr>
        <p:spPr/>
        <p:txBody>
          <a:bodyPr>
            <a:normAutofit lnSpcReduction="10000"/>
          </a:bodyPr>
          <a:lstStyle/>
          <a:p>
            <a:r>
              <a:rPr lang="en-GB" dirty="0" smtClean="0"/>
              <a:t>Most clubs are trying to cut costs so as to reduce membership fees in light of competition.</a:t>
            </a:r>
          </a:p>
          <a:p>
            <a:r>
              <a:rPr lang="en-GB" dirty="0" smtClean="0"/>
              <a:t>London has reduced its costs which is reflected in lower membership subscriptions (£</a:t>
            </a:r>
            <a:r>
              <a:rPr lang="en-GB" dirty="0"/>
              <a:t>5</a:t>
            </a:r>
            <a:r>
              <a:rPr lang="en-GB" dirty="0" smtClean="0"/>
              <a:t>5 reduced to £25).</a:t>
            </a:r>
          </a:p>
          <a:p>
            <a:r>
              <a:rPr lang="en-GB" dirty="0" smtClean="0"/>
              <a:t>We have managed to reverse a decline in numbers but this requires </a:t>
            </a:r>
            <a:r>
              <a:rPr lang="en-GB" dirty="0" smtClean="0">
                <a:solidFill>
                  <a:srgbClr val="FF0000"/>
                </a:solidFill>
              </a:rPr>
              <a:t>heavy spend on marketing. </a:t>
            </a:r>
            <a:endParaRPr lang="en-GB" dirty="0">
              <a:solidFill>
                <a:srgbClr val="FF0000"/>
              </a:solidFill>
            </a:endParaRPr>
          </a:p>
        </p:txBody>
      </p:sp>
      <p:pic>
        <p:nvPicPr>
          <p:cNvPr id="5" name="~PP1354.WAV">
            <a:hlinkClick r:id="" action="ppaction://media"/>
          </p:cNvPr>
          <p:cNvPicPr>
            <a:picLocks noRot="1" noChangeAspect="1"/>
          </p:cNvPicPr>
          <p:nvPr>
            <a:wavAudioFile r:embed="rId1" name="~PP1354.WAV"/>
          </p:nvPr>
        </p:nvPicPr>
        <p:blipFill>
          <a:blip r:embed="rId3" cstate="print"/>
          <a:stretch>
            <a:fillRect/>
          </a:stretch>
        </p:blipFill>
        <p:spPr>
          <a:xfrm>
            <a:off x="8632825" y="6346825"/>
            <a:ext cx="304800" cy="304800"/>
          </a:xfrm>
          <a:prstGeom prst="rect">
            <a:avLst/>
          </a:prstGeom>
        </p:spPr>
      </p:pic>
    </p:spTree>
    <p:extLst>
      <p:ext uri="{BB962C8B-B14F-4D97-AF65-F5344CB8AC3E}">
        <p14:creationId xmlns:p14="http://schemas.microsoft.com/office/powerpoint/2010/main" xmlns="" val="1794345881"/>
      </p:ext>
    </p:extLst>
  </p:cSld>
  <p:clrMapOvr>
    <a:masterClrMapping/>
  </p:clrMapOvr>
  <p:transition advTm="387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of our proposals</a:t>
            </a:r>
            <a:endParaRPr lang="en-GB" dirty="0"/>
          </a:p>
        </p:txBody>
      </p:sp>
      <p:sp>
        <p:nvSpPr>
          <p:cNvPr id="3" name="Content Placeholder 2"/>
          <p:cNvSpPr>
            <a:spLocks noGrp="1"/>
          </p:cNvSpPr>
          <p:nvPr>
            <p:ph idx="1"/>
          </p:nvPr>
        </p:nvSpPr>
        <p:spPr>
          <a:xfrm>
            <a:off x="457200" y="1268760"/>
            <a:ext cx="8229600" cy="4857403"/>
          </a:xfrm>
        </p:spPr>
        <p:txBody>
          <a:bodyPr>
            <a:normAutofit fontScale="92500" lnSpcReduction="10000"/>
          </a:bodyPr>
          <a:lstStyle/>
          <a:p>
            <a:pPr marL="0" indent="0">
              <a:buNone/>
            </a:pPr>
            <a:endParaRPr lang="en-GB" dirty="0" smtClean="0"/>
          </a:p>
          <a:p>
            <a:r>
              <a:rPr lang="en-GB" dirty="0" smtClean="0"/>
              <a:t>We acknowledge that under our proposal all clubs will pay a larger basic levy – but currently larger clubs are paying more than their fair share. </a:t>
            </a:r>
          </a:p>
          <a:p>
            <a:r>
              <a:rPr lang="en-GB" dirty="0" smtClean="0"/>
              <a:t>This can be seen in the chart below.</a:t>
            </a:r>
          </a:p>
          <a:p>
            <a:r>
              <a:rPr lang="en-GB" dirty="0" smtClean="0"/>
              <a:t>Our proposals are still weighted towards the smaller clubs.</a:t>
            </a:r>
          </a:p>
          <a:p>
            <a:r>
              <a:rPr lang="en-GB" dirty="0" smtClean="0"/>
              <a:t>Larger clubs still contribute more than is reflected in their voting power but our proposal goes some way towards fairness</a:t>
            </a:r>
            <a:endParaRPr lang="en-GB" dirty="0"/>
          </a:p>
        </p:txBody>
      </p:sp>
      <p:pic>
        <p:nvPicPr>
          <p:cNvPr id="4" name="~PP910.WAV">
            <a:hlinkClick r:id="" action="ppaction://media"/>
          </p:cNvPr>
          <p:cNvPicPr>
            <a:picLocks noRot="1" noChangeAspect="1"/>
          </p:cNvPicPr>
          <p:nvPr>
            <a:wavAudioFile r:embed="rId1" name="~PP910.WAV"/>
          </p:nvPr>
        </p:nvPicPr>
        <p:blipFill>
          <a:blip r:embed="rId3" cstate="print"/>
          <a:stretch>
            <a:fillRect/>
          </a:stretch>
        </p:blipFill>
        <p:spPr>
          <a:xfrm>
            <a:off x="8632825" y="6346825"/>
            <a:ext cx="304800" cy="304800"/>
          </a:xfrm>
          <a:prstGeom prst="rect">
            <a:avLst/>
          </a:prstGeom>
        </p:spPr>
      </p:pic>
    </p:spTree>
    <p:extLst>
      <p:ext uri="{BB962C8B-B14F-4D97-AF65-F5344CB8AC3E}">
        <p14:creationId xmlns:p14="http://schemas.microsoft.com/office/powerpoint/2010/main" xmlns="" val="1591376926"/>
      </p:ext>
    </p:extLst>
  </p:cSld>
  <p:clrMapOvr>
    <a:masterClrMapping/>
  </p:clrMapOvr>
  <p:transition advTm="365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of our proposals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580255266"/>
              </p:ext>
            </p:extLst>
          </p:nvPr>
        </p:nvGraphicFramePr>
        <p:xfrm>
          <a:off x="457200" y="1600200"/>
          <a:ext cx="8229600" cy="397764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endParaRPr lang="en-GB" dirty="0"/>
                    </a:p>
                  </a:txBody>
                  <a:tcPr/>
                </a:tc>
                <a:tc gridSpan="2">
                  <a:txBody>
                    <a:bodyPr/>
                    <a:lstStyle/>
                    <a:p>
                      <a:pPr algn="ctr"/>
                      <a:r>
                        <a:rPr lang="en-GB" dirty="0" smtClean="0"/>
                        <a:t>CURRENT</a:t>
                      </a:r>
                      <a:endParaRPr lang="en-GB" dirty="0"/>
                    </a:p>
                  </a:txBody>
                  <a:tcPr/>
                </a:tc>
                <a:tc hMerge="1">
                  <a:txBody>
                    <a:bodyPr/>
                    <a:lstStyle/>
                    <a:p>
                      <a:endParaRPr lang="en-GB" dirty="0"/>
                    </a:p>
                  </a:txBody>
                  <a:tcPr/>
                </a:tc>
                <a:tc gridSpan="2">
                  <a:txBody>
                    <a:bodyPr/>
                    <a:lstStyle/>
                    <a:p>
                      <a:pPr algn="ctr"/>
                      <a:r>
                        <a:rPr lang="en-GB" dirty="0" smtClean="0"/>
                        <a:t>PROPOSED</a:t>
                      </a:r>
                      <a:endParaRPr lang="en-GB" dirty="0"/>
                    </a:p>
                  </a:txBody>
                  <a:tcPr/>
                </a:tc>
                <a:tc hMerge="1">
                  <a:txBody>
                    <a:bodyPr/>
                    <a:lstStyle/>
                    <a:p>
                      <a:endParaRPr lang="en-GB" dirty="0"/>
                    </a:p>
                  </a:txBody>
                  <a:tcPr/>
                </a:tc>
              </a:tr>
              <a:tr h="370840">
                <a:tc>
                  <a:txBody>
                    <a:bodyPr/>
                    <a:lstStyle/>
                    <a:p>
                      <a:endParaRPr lang="en-GB" dirty="0"/>
                    </a:p>
                  </a:txBody>
                  <a:tcPr/>
                </a:tc>
                <a:tc>
                  <a:txBody>
                    <a:bodyPr/>
                    <a:lstStyle/>
                    <a:p>
                      <a:r>
                        <a:rPr lang="en-GB" dirty="0" smtClean="0"/>
                        <a:t>% revenue contribution</a:t>
                      </a:r>
                      <a:endParaRPr lang="en-GB" dirty="0"/>
                    </a:p>
                  </a:txBody>
                  <a:tcPr/>
                </a:tc>
                <a:tc>
                  <a:txBody>
                    <a:bodyPr/>
                    <a:lstStyle/>
                    <a:p>
                      <a:r>
                        <a:rPr lang="en-GB" dirty="0" smtClean="0"/>
                        <a:t>% financial voting power</a:t>
                      </a:r>
                      <a:endParaRPr lang="en-GB" dirty="0"/>
                    </a:p>
                  </a:txBody>
                  <a:tcPr/>
                </a:tc>
                <a:tc>
                  <a:txBody>
                    <a:bodyPr/>
                    <a:lstStyle/>
                    <a:p>
                      <a:r>
                        <a:rPr lang="en-GB" dirty="0" smtClean="0"/>
                        <a:t>% revenue contribution</a:t>
                      </a:r>
                      <a:endParaRPr lang="en-GB" dirty="0"/>
                    </a:p>
                  </a:txBody>
                  <a:tcPr/>
                </a:tc>
                <a:tc>
                  <a:txBody>
                    <a:bodyPr/>
                    <a:lstStyle/>
                    <a:p>
                      <a:r>
                        <a:rPr lang="en-GB" dirty="0" smtClean="0"/>
                        <a:t>%</a:t>
                      </a:r>
                      <a:r>
                        <a:rPr lang="en-GB" baseline="0" dirty="0" smtClean="0"/>
                        <a:t> financial voting power</a:t>
                      </a:r>
                      <a:endParaRPr lang="en-GB" dirty="0"/>
                    </a:p>
                  </a:txBody>
                  <a:tcPr/>
                </a:tc>
              </a:tr>
              <a:tr h="370840">
                <a:tc>
                  <a:txBody>
                    <a:bodyPr/>
                    <a:lstStyle/>
                    <a:p>
                      <a:r>
                        <a:rPr lang="en-GB" dirty="0" smtClean="0"/>
                        <a:t>Clubs &gt;300 (1)</a:t>
                      </a:r>
                      <a:endParaRPr lang="en-GB" dirty="0"/>
                    </a:p>
                  </a:txBody>
                  <a:tcPr/>
                </a:tc>
                <a:tc>
                  <a:txBody>
                    <a:bodyPr/>
                    <a:lstStyle/>
                    <a:p>
                      <a:r>
                        <a:rPr lang="en-GB" dirty="0" smtClean="0"/>
                        <a:t>8.84</a:t>
                      </a:r>
                      <a:endParaRPr lang="en-GB" dirty="0"/>
                    </a:p>
                  </a:txBody>
                  <a:tcPr/>
                </a:tc>
                <a:tc>
                  <a:txBody>
                    <a:bodyPr/>
                    <a:lstStyle/>
                    <a:p>
                      <a:r>
                        <a:rPr lang="en-GB" dirty="0" smtClean="0"/>
                        <a:t>4.55</a:t>
                      </a:r>
                      <a:endParaRPr lang="en-GB" dirty="0"/>
                    </a:p>
                  </a:txBody>
                  <a:tcPr/>
                </a:tc>
                <a:tc>
                  <a:txBody>
                    <a:bodyPr/>
                    <a:lstStyle/>
                    <a:p>
                      <a:r>
                        <a:rPr lang="en-GB" dirty="0" smtClean="0"/>
                        <a:t>7.57</a:t>
                      </a:r>
                      <a:endParaRPr lang="en-GB" dirty="0"/>
                    </a:p>
                  </a:txBody>
                  <a:tcPr/>
                </a:tc>
                <a:tc>
                  <a:txBody>
                    <a:bodyPr/>
                    <a:lstStyle/>
                    <a:p>
                      <a:r>
                        <a:rPr lang="en-GB" dirty="0" smtClean="0"/>
                        <a:t>5.61</a:t>
                      </a:r>
                      <a:endParaRPr lang="en-GB" dirty="0"/>
                    </a:p>
                  </a:txBody>
                  <a:tcPr/>
                </a:tc>
              </a:tr>
              <a:tr h="370840">
                <a:tc>
                  <a:txBody>
                    <a:bodyPr/>
                    <a:lstStyle/>
                    <a:p>
                      <a:r>
                        <a:rPr lang="en-GB" dirty="0" smtClean="0"/>
                        <a:t>Clubs &gt;200 (5)</a:t>
                      </a:r>
                      <a:endParaRPr lang="en-GB" dirty="0"/>
                    </a:p>
                  </a:txBody>
                  <a:tcPr/>
                </a:tc>
                <a:tc>
                  <a:txBody>
                    <a:bodyPr/>
                    <a:lstStyle/>
                    <a:p>
                      <a:r>
                        <a:rPr lang="en-GB" dirty="0" smtClean="0"/>
                        <a:t>34.27</a:t>
                      </a:r>
                      <a:endParaRPr lang="en-GB" dirty="0"/>
                    </a:p>
                  </a:txBody>
                  <a:tcPr/>
                </a:tc>
                <a:tc>
                  <a:txBody>
                    <a:bodyPr/>
                    <a:lstStyle/>
                    <a:p>
                      <a:r>
                        <a:rPr lang="en-GB" dirty="0" smtClean="0"/>
                        <a:t>15.91</a:t>
                      </a:r>
                      <a:endParaRPr lang="en-GB" dirty="0"/>
                    </a:p>
                  </a:txBody>
                  <a:tcPr/>
                </a:tc>
                <a:tc>
                  <a:txBody>
                    <a:bodyPr/>
                    <a:lstStyle/>
                    <a:p>
                      <a:r>
                        <a:rPr lang="en-GB" dirty="0" smtClean="0"/>
                        <a:t>32.79</a:t>
                      </a:r>
                      <a:endParaRPr lang="en-GB" dirty="0"/>
                    </a:p>
                  </a:txBody>
                  <a:tcPr/>
                </a:tc>
                <a:tc>
                  <a:txBody>
                    <a:bodyPr/>
                    <a:lstStyle/>
                    <a:p>
                      <a:r>
                        <a:rPr lang="en-GB" dirty="0" smtClean="0"/>
                        <a:t>22.53</a:t>
                      </a:r>
                      <a:endParaRPr lang="en-GB" dirty="0"/>
                    </a:p>
                  </a:txBody>
                  <a:tcPr/>
                </a:tc>
              </a:tr>
              <a:tr h="370840">
                <a:tc>
                  <a:txBody>
                    <a:bodyPr/>
                    <a:lstStyle/>
                    <a:p>
                      <a:r>
                        <a:rPr lang="en-GB" dirty="0" smtClean="0"/>
                        <a:t>Clubs &gt;100 (4)</a:t>
                      </a:r>
                      <a:endParaRPr lang="en-GB" dirty="0"/>
                    </a:p>
                  </a:txBody>
                  <a:tcPr/>
                </a:tc>
                <a:tc>
                  <a:txBody>
                    <a:bodyPr/>
                    <a:lstStyle/>
                    <a:p>
                      <a:r>
                        <a:rPr lang="en-GB" dirty="0" smtClean="0"/>
                        <a:t>14.6</a:t>
                      </a:r>
                      <a:endParaRPr lang="en-GB" dirty="0"/>
                    </a:p>
                  </a:txBody>
                  <a:tcPr/>
                </a:tc>
                <a:tc>
                  <a:txBody>
                    <a:bodyPr/>
                    <a:lstStyle/>
                    <a:p>
                      <a:r>
                        <a:rPr lang="en-GB" dirty="0" smtClean="0"/>
                        <a:t>9.09</a:t>
                      </a:r>
                      <a:endParaRPr lang="en-GB" dirty="0"/>
                    </a:p>
                  </a:txBody>
                  <a:tcPr/>
                </a:tc>
                <a:tc>
                  <a:txBody>
                    <a:bodyPr/>
                    <a:lstStyle/>
                    <a:p>
                      <a:r>
                        <a:rPr lang="en-GB" dirty="0" smtClean="0"/>
                        <a:t>15.31</a:t>
                      </a:r>
                      <a:endParaRPr lang="en-GB" dirty="0"/>
                    </a:p>
                  </a:txBody>
                  <a:tcPr/>
                </a:tc>
                <a:tc>
                  <a:txBody>
                    <a:bodyPr/>
                    <a:lstStyle/>
                    <a:p>
                      <a:r>
                        <a:rPr lang="en-GB" dirty="0" smtClean="0"/>
                        <a:t>10.28</a:t>
                      </a:r>
                      <a:endParaRPr lang="en-GB" dirty="0"/>
                    </a:p>
                  </a:txBody>
                  <a:tcPr/>
                </a:tc>
              </a:tr>
              <a:tr h="370840">
                <a:tc>
                  <a:txBody>
                    <a:bodyPr/>
                    <a:lstStyle/>
                    <a:p>
                      <a:r>
                        <a:rPr lang="en-GB" dirty="0" smtClean="0"/>
                        <a:t>Clubs &gt;50 (14)</a:t>
                      </a:r>
                      <a:endParaRPr lang="en-GB" dirty="0"/>
                    </a:p>
                  </a:txBody>
                  <a:tcPr/>
                </a:tc>
                <a:tc>
                  <a:txBody>
                    <a:bodyPr/>
                    <a:lstStyle/>
                    <a:p>
                      <a:r>
                        <a:rPr lang="en-GB" dirty="0" smtClean="0"/>
                        <a:t>28.82</a:t>
                      </a:r>
                      <a:endParaRPr lang="en-GB" dirty="0"/>
                    </a:p>
                  </a:txBody>
                  <a:tcPr/>
                </a:tc>
                <a:tc>
                  <a:txBody>
                    <a:bodyPr/>
                    <a:lstStyle/>
                    <a:p>
                      <a:r>
                        <a:rPr lang="en-GB" dirty="0" smtClean="0"/>
                        <a:t>31.82</a:t>
                      </a:r>
                      <a:endParaRPr lang="en-GB" dirty="0"/>
                    </a:p>
                  </a:txBody>
                  <a:tcPr/>
                </a:tc>
                <a:tc>
                  <a:txBody>
                    <a:bodyPr/>
                    <a:lstStyle/>
                    <a:p>
                      <a:r>
                        <a:rPr lang="en-GB" dirty="0" smtClean="0"/>
                        <a:t>29.59</a:t>
                      </a:r>
                      <a:endParaRPr lang="en-GB" dirty="0"/>
                    </a:p>
                  </a:txBody>
                  <a:tcPr/>
                </a:tc>
                <a:tc>
                  <a:txBody>
                    <a:bodyPr/>
                    <a:lstStyle/>
                    <a:p>
                      <a:r>
                        <a:rPr lang="en-GB" dirty="0" smtClean="0"/>
                        <a:t>29.91</a:t>
                      </a:r>
                      <a:endParaRPr lang="en-GB" dirty="0"/>
                    </a:p>
                  </a:txBody>
                  <a:tcPr/>
                </a:tc>
              </a:tr>
              <a:tr h="370840">
                <a:tc>
                  <a:txBody>
                    <a:bodyPr/>
                    <a:lstStyle/>
                    <a:p>
                      <a:r>
                        <a:rPr lang="en-GB" dirty="0" smtClean="0"/>
                        <a:t>Clubs &lt;50 (15)</a:t>
                      </a:r>
                      <a:endParaRPr lang="en-GB" dirty="0"/>
                    </a:p>
                  </a:txBody>
                  <a:tcPr/>
                </a:tc>
                <a:tc>
                  <a:txBody>
                    <a:bodyPr/>
                    <a:lstStyle/>
                    <a:p>
                      <a:r>
                        <a:rPr lang="en-GB" dirty="0" smtClean="0"/>
                        <a:t>14.07</a:t>
                      </a:r>
                      <a:endParaRPr lang="en-GB" dirty="0"/>
                    </a:p>
                  </a:txBody>
                  <a:tcPr/>
                </a:tc>
                <a:tc>
                  <a:txBody>
                    <a:bodyPr/>
                    <a:lstStyle/>
                    <a:p>
                      <a:r>
                        <a:rPr lang="en-GB" dirty="0" smtClean="0"/>
                        <a:t>38.64</a:t>
                      </a:r>
                      <a:endParaRPr lang="en-GB" dirty="0"/>
                    </a:p>
                  </a:txBody>
                  <a:tcPr/>
                </a:tc>
                <a:tc>
                  <a:txBody>
                    <a:bodyPr/>
                    <a:lstStyle/>
                    <a:p>
                      <a:r>
                        <a:rPr lang="en-GB" dirty="0" smtClean="0"/>
                        <a:t>14.75</a:t>
                      </a:r>
                      <a:endParaRPr lang="en-GB" dirty="0"/>
                    </a:p>
                  </a:txBody>
                  <a:tcPr/>
                </a:tc>
                <a:tc>
                  <a:txBody>
                    <a:bodyPr/>
                    <a:lstStyle/>
                    <a:p>
                      <a:r>
                        <a:rPr lang="en-GB" dirty="0" smtClean="0"/>
                        <a:t>28.04</a:t>
                      </a:r>
                      <a:endParaRPr lang="en-GB" dirty="0"/>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gridSpan="5">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pic>
        <p:nvPicPr>
          <p:cNvPr id="5" name="~PP3757.WAV">
            <a:hlinkClick r:id="" action="ppaction://media"/>
          </p:cNvPr>
          <p:cNvPicPr>
            <a:picLocks noRot="1" noChangeAspect="1"/>
          </p:cNvPicPr>
          <p:nvPr>
            <a:wavAudioFile r:embed="rId1" name="~PP3757.WAV"/>
          </p:nvPr>
        </p:nvPicPr>
        <p:blipFill>
          <a:blip r:embed="rId4" cstate="print"/>
          <a:stretch>
            <a:fillRect/>
          </a:stretch>
        </p:blipFill>
        <p:spPr>
          <a:xfrm>
            <a:off x="8632825" y="6346825"/>
            <a:ext cx="304800" cy="304800"/>
          </a:xfrm>
          <a:prstGeom prst="rect">
            <a:avLst/>
          </a:prstGeom>
        </p:spPr>
      </p:pic>
    </p:spTree>
    <p:extLst>
      <p:ext uri="{BB962C8B-B14F-4D97-AF65-F5344CB8AC3E}">
        <p14:creationId xmlns:p14="http://schemas.microsoft.com/office/powerpoint/2010/main" xmlns="" val="305804392"/>
      </p:ext>
    </p:extLst>
  </p:cSld>
  <p:clrMapOvr>
    <a:masterClrMapping/>
  </p:clrMapOvr>
  <p:transition advTm="407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Impact of our </a:t>
            </a:r>
            <a:r>
              <a:rPr lang="en-GB" dirty="0" smtClean="0"/>
              <a:t>proposals?</a:t>
            </a:r>
            <a:endParaRPr lang="en-GB" dirty="0"/>
          </a:p>
        </p:txBody>
      </p:sp>
      <p:sp>
        <p:nvSpPr>
          <p:cNvPr id="3" name="Content Placeholder 2"/>
          <p:cNvSpPr>
            <a:spLocks noGrp="1"/>
          </p:cNvSpPr>
          <p:nvPr>
            <p:ph idx="1"/>
          </p:nvPr>
        </p:nvSpPr>
        <p:spPr/>
        <p:txBody>
          <a:bodyPr>
            <a:normAutofit/>
          </a:bodyPr>
          <a:lstStyle/>
          <a:p>
            <a:r>
              <a:rPr lang="en-GB" dirty="0" smtClean="0"/>
              <a:t>Current </a:t>
            </a:r>
            <a:r>
              <a:rPr lang="en-GB" dirty="0" err="1" smtClean="0"/>
              <a:t>memership</a:t>
            </a:r>
            <a:r>
              <a:rPr lang="en-GB" dirty="0" smtClean="0"/>
              <a:t> is 3,575</a:t>
            </a:r>
          </a:p>
          <a:p>
            <a:r>
              <a:rPr lang="en-GB" dirty="0" smtClean="0"/>
              <a:t>Current levy =</a:t>
            </a:r>
            <a:r>
              <a:rPr lang="en-GB" b="1" dirty="0" smtClean="0"/>
              <a:t>2.84(excluding insurance</a:t>
            </a:r>
            <a:r>
              <a:rPr lang="en-GB" dirty="0" smtClean="0"/>
              <a:t>)</a:t>
            </a:r>
          </a:p>
          <a:p>
            <a:r>
              <a:rPr lang="en-GB" dirty="0" smtClean="0"/>
              <a:t>Current income = 10,153.08</a:t>
            </a:r>
          </a:p>
          <a:p>
            <a:r>
              <a:rPr lang="en-GB" dirty="0" smtClean="0"/>
              <a:t>Adjusted membership = 3,410(for calculation of levy NOT INCL INSURANCE)</a:t>
            </a:r>
          </a:p>
          <a:p>
            <a:r>
              <a:rPr lang="en-GB" dirty="0" smtClean="0"/>
              <a:t>Levy required to maintain income = £2.98</a:t>
            </a:r>
          </a:p>
          <a:p>
            <a:r>
              <a:rPr lang="en-GB" b="1" dirty="0" smtClean="0">
                <a:solidFill>
                  <a:srgbClr val="FF0000"/>
                </a:solidFill>
              </a:rPr>
              <a:t>An increase of only 14p per head</a:t>
            </a:r>
          </a:p>
        </p:txBody>
      </p:sp>
      <p:pic>
        <p:nvPicPr>
          <p:cNvPr id="4" name="~PP2060.WAV">
            <a:hlinkClick r:id="" action="ppaction://media"/>
          </p:cNvPr>
          <p:cNvPicPr>
            <a:picLocks noRot="1" noChangeAspect="1"/>
          </p:cNvPicPr>
          <p:nvPr>
            <a:wavAudioFile r:embed="rId1" name="~PP2060.WAV"/>
          </p:nvPr>
        </p:nvPicPr>
        <p:blipFill>
          <a:blip r:embed="rId4" cstate="print"/>
          <a:stretch>
            <a:fillRect/>
          </a:stretch>
        </p:blipFill>
        <p:spPr>
          <a:xfrm>
            <a:off x="8632825" y="6346825"/>
            <a:ext cx="304800" cy="304800"/>
          </a:xfrm>
          <a:prstGeom prst="rect">
            <a:avLst/>
          </a:prstGeom>
        </p:spPr>
      </p:pic>
    </p:spTree>
    <p:extLst>
      <p:ext uri="{BB962C8B-B14F-4D97-AF65-F5344CB8AC3E}">
        <p14:creationId xmlns:p14="http://schemas.microsoft.com/office/powerpoint/2010/main" xmlns="" val="366509974"/>
      </p:ext>
    </p:extLst>
  </p:cSld>
  <p:clrMapOvr>
    <a:masterClrMapping/>
  </p:clrMapOvr>
  <p:transition advTm="100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48880"/>
            <a:ext cx="7772400" cy="3312368"/>
          </a:xfrm>
        </p:spPr>
        <p:txBody>
          <a:bodyPr>
            <a:noAutofit/>
          </a:bodyPr>
          <a:lstStyle/>
          <a:p>
            <a:pPr algn="l"/>
            <a:r>
              <a:rPr lang="en-GB" sz="3200" dirty="0" smtClean="0"/>
              <a:t/>
            </a:r>
            <a:br>
              <a:rPr lang="en-GB" sz="3200" dirty="0" smtClean="0"/>
            </a:br>
            <a:r>
              <a:rPr lang="en-GB" sz="3200" dirty="0" smtClean="0"/>
              <a:t>Our </a:t>
            </a:r>
            <a:r>
              <a:rPr lang="en-GB" sz="3200" dirty="0"/>
              <a:t>proposals are </a:t>
            </a:r>
            <a:r>
              <a:rPr lang="en-GB" sz="3200" dirty="0" smtClean="0"/>
              <a:t>in the spirit of the original constitution.</a:t>
            </a:r>
            <a:br>
              <a:rPr lang="en-GB" sz="3200" dirty="0" smtClean="0"/>
            </a:br>
            <a:r>
              <a:rPr lang="en-GB" sz="3200" dirty="0" smtClean="0"/>
              <a:t/>
            </a:r>
            <a:br>
              <a:rPr lang="en-GB" sz="3200" dirty="0" smtClean="0"/>
            </a:br>
            <a:r>
              <a:rPr lang="en-GB" sz="3200" dirty="0" smtClean="0"/>
              <a:t>We </a:t>
            </a:r>
            <a:r>
              <a:rPr lang="en-GB" sz="3200" dirty="0"/>
              <a:t>are committed to a strong AIVC that serves its constituent clubs well and that enables us to learn from each other in a challenging environment. </a:t>
            </a:r>
            <a:br>
              <a:rPr lang="en-GB" sz="3200" dirty="0"/>
            </a:br>
            <a:endParaRPr lang="en-GB" sz="32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72200" y="433072"/>
            <a:ext cx="1993397" cy="123160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7544" y="188640"/>
            <a:ext cx="1728192" cy="1728192"/>
          </a:xfrm>
          <a:prstGeom prst="rect">
            <a:avLst/>
          </a:prstGeom>
        </p:spPr>
      </p:pic>
      <p:pic>
        <p:nvPicPr>
          <p:cNvPr id="5" name="~PP1462.WAV">
            <a:hlinkClick r:id="" action="ppaction://media"/>
          </p:cNvPr>
          <p:cNvPicPr>
            <a:picLocks noRot="1" noChangeAspect="1"/>
          </p:cNvPicPr>
          <p:nvPr>
            <a:wavAudioFile r:embed="rId1" name="~PP1462.WAV"/>
          </p:nvPr>
        </p:nvPicPr>
        <p:blipFill>
          <a:blip r:embed="rId5" cstate="print"/>
          <a:stretch>
            <a:fillRect/>
          </a:stretch>
        </p:blipFill>
        <p:spPr>
          <a:xfrm>
            <a:off x="8632825" y="6346825"/>
            <a:ext cx="304800" cy="304800"/>
          </a:xfrm>
          <a:prstGeom prst="rect">
            <a:avLst/>
          </a:prstGeom>
        </p:spPr>
      </p:pic>
    </p:spTree>
    <p:extLst>
      <p:ext uri="{BB962C8B-B14F-4D97-AF65-F5344CB8AC3E}">
        <p14:creationId xmlns:p14="http://schemas.microsoft.com/office/powerpoint/2010/main" xmlns="" val="3294933972"/>
      </p:ext>
    </p:extLst>
  </p:cSld>
  <p:clrMapOvr>
    <a:masterClrMapping/>
  </p:clrMapOvr>
  <p:transition advTm="268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5" name="~PP206.WAV">
            <a:hlinkClick r:id="" action="ppaction://media"/>
          </p:cNvPr>
          <p:cNvPicPr>
            <a:picLocks noRot="1" noChangeAspect="1"/>
          </p:cNvPicPr>
          <p:nvPr>
            <a:wavAudioFile r:embed="rId1" name="~PP206.WAV"/>
          </p:nvPr>
        </p:nvPicPr>
        <p:blipFill>
          <a:blip r:embed="rId4" cstate="print"/>
          <a:stretch>
            <a:fillRect/>
          </a:stretch>
        </p:blipFill>
        <p:spPr>
          <a:xfrm>
            <a:off x="8632825" y="6346825"/>
            <a:ext cx="304800" cy="304800"/>
          </a:xfrm>
          <a:prstGeom prst="rect">
            <a:avLst/>
          </a:prstGeom>
        </p:spPr>
      </p:pic>
    </p:spTree>
    <p:extLst>
      <p:ext uri="{BB962C8B-B14F-4D97-AF65-F5344CB8AC3E}">
        <p14:creationId xmlns:p14="http://schemas.microsoft.com/office/powerpoint/2010/main" xmlns="" val="1679455656"/>
      </p:ext>
    </p:extLst>
  </p:cSld>
  <p:clrMapOvr>
    <a:masterClrMapping/>
  </p:clrMapOvr>
  <p:transition advTm="85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proposals</a:t>
            </a:r>
            <a:endParaRPr lang="en-GB" dirty="0"/>
          </a:p>
        </p:txBody>
      </p:sp>
      <p:sp>
        <p:nvSpPr>
          <p:cNvPr id="3" name="Content Placeholder 2"/>
          <p:cNvSpPr>
            <a:spLocks noGrp="1"/>
          </p:cNvSpPr>
          <p:nvPr>
            <p:ph idx="1"/>
          </p:nvPr>
        </p:nvSpPr>
        <p:spPr/>
        <p:txBody>
          <a:bodyPr/>
          <a:lstStyle/>
          <a:p>
            <a:r>
              <a:rPr lang="en-GB" dirty="0" smtClean="0"/>
              <a:t>We are proposing revisions to the ways in which  (1) numbers of votes for resolutions affecting finance and (2) levy levels are calculated.</a:t>
            </a:r>
          </a:p>
          <a:p>
            <a:r>
              <a:rPr lang="en-GB" dirty="0" smtClean="0"/>
              <a:t>The aim is to make them fairer and more democratic by reflecting changes in typical club membership numbers. </a:t>
            </a:r>
            <a:endParaRPr lang="en-GB" dirty="0"/>
          </a:p>
        </p:txBody>
      </p:sp>
      <p:pic>
        <p:nvPicPr>
          <p:cNvPr id="6" name="~PP2588.WAV">
            <a:hlinkClick r:id="" action="ppaction://media"/>
          </p:cNvPr>
          <p:cNvPicPr>
            <a:picLocks noRot="1" noChangeAspect="1"/>
          </p:cNvPicPr>
          <p:nvPr>
            <a:wavAudioFile r:embed="rId1" name="~PP2588.WAV"/>
          </p:nvPr>
        </p:nvPicPr>
        <p:blipFill>
          <a:blip r:embed="rId3" cstate="print"/>
          <a:stretch>
            <a:fillRect/>
          </a:stretch>
        </p:blipFill>
        <p:spPr>
          <a:xfrm>
            <a:off x="8632825" y="6346825"/>
            <a:ext cx="304800" cy="304800"/>
          </a:xfrm>
          <a:prstGeom prst="rect">
            <a:avLst/>
          </a:prstGeom>
        </p:spPr>
      </p:pic>
    </p:spTree>
    <p:extLst>
      <p:ext uri="{BB962C8B-B14F-4D97-AF65-F5344CB8AC3E}">
        <p14:creationId xmlns:p14="http://schemas.microsoft.com/office/powerpoint/2010/main" xmlns="" val="3321169357"/>
      </p:ext>
    </p:extLst>
  </p:cSld>
  <p:clrMapOvr>
    <a:masterClrMapping/>
  </p:clrMapOvr>
  <p:transition advTm="218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proposals</a:t>
            </a:r>
          </a:p>
        </p:txBody>
      </p:sp>
      <p:sp>
        <p:nvSpPr>
          <p:cNvPr id="3" name="Content Placeholder 2"/>
          <p:cNvSpPr>
            <a:spLocks noGrp="1"/>
          </p:cNvSpPr>
          <p:nvPr>
            <p:ph idx="1"/>
          </p:nvPr>
        </p:nvSpPr>
        <p:spPr/>
        <p:txBody>
          <a:bodyPr>
            <a:normAutofit/>
          </a:bodyPr>
          <a:lstStyle/>
          <a:p>
            <a:endParaRPr lang="en-GB" sz="4000" dirty="0" smtClean="0">
              <a:solidFill>
                <a:srgbClr val="FF0000"/>
              </a:solidFill>
            </a:endParaRPr>
          </a:p>
          <a:p>
            <a:r>
              <a:rPr lang="en-GB" sz="4000" smtClean="0">
                <a:solidFill>
                  <a:srgbClr val="FF0000"/>
                </a:solidFill>
              </a:rPr>
              <a:t>Firstly </a:t>
            </a:r>
            <a:r>
              <a:rPr lang="en-GB" sz="4000" dirty="0">
                <a:solidFill>
                  <a:srgbClr val="FF0000"/>
                </a:solidFill>
              </a:rPr>
              <a:t>numbers of votes for resolutions affecting finance </a:t>
            </a:r>
            <a:r>
              <a:rPr lang="en-GB" sz="4000" dirty="0" smtClean="0">
                <a:solidFill>
                  <a:srgbClr val="FF0000"/>
                </a:solidFill>
              </a:rPr>
              <a:t> </a:t>
            </a:r>
            <a:endParaRPr lang="en-GB" sz="4000" dirty="0">
              <a:solidFill>
                <a:srgbClr val="FF0000"/>
              </a:solidFill>
            </a:endParaRPr>
          </a:p>
        </p:txBody>
      </p:sp>
      <p:pic>
        <p:nvPicPr>
          <p:cNvPr id="4" name="~PP3981.WAV">
            <a:hlinkClick r:id="" action="ppaction://media"/>
          </p:cNvPr>
          <p:cNvPicPr>
            <a:picLocks noRot="1" noChangeAspect="1"/>
          </p:cNvPicPr>
          <p:nvPr>
            <a:wavAudioFile r:embed="rId1" name="~PP3981.WAV"/>
          </p:nvPr>
        </p:nvPicPr>
        <p:blipFill>
          <a:blip r:embed="rId3" cstate="print"/>
          <a:stretch>
            <a:fillRect/>
          </a:stretch>
        </p:blipFill>
        <p:spPr>
          <a:xfrm>
            <a:off x="8632825" y="6346825"/>
            <a:ext cx="304800" cy="304800"/>
          </a:xfrm>
          <a:prstGeom prst="rect">
            <a:avLst/>
          </a:prstGeom>
        </p:spPr>
      </p:pic>
    </p:spTree>
    <p:extLst>
      <p:ext uri="{BB962C8B-B14F-4D97-AF65-F5344CB8AC3E}">
        <p14:creationId xmlns:p14="http://schemas.microsoft.com/office/powerpoint/2010/main" xmlns="" val="1236702539"/>
      </p:ext>
    </p:extLst>
  </p:cSld>
  <p:clrMapOvr>
    <a:masterClrMapping/>
  </p:clrMapOvr>
  <p:transition advTm="81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Relevant section of</a:t>
            </a:r>
            <a:br>
              <a:rPr lang="en-GB" dirty="0" smtClean="0"/>
            </a:br>
            <a:r>
              <a:rPr lang="en-GB" dirty="0" smtClean="0"/>
              <a:t>current constitution on motions</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a:t>34. On motions affecting finance, Clubs shall have votes related to their membership. There shall be two votes for the first 200 members or part thereof, and one additional vote for each further 100 members or part thereof up to a total of 1000 members. There shall be one more additional vote for each further 200 members or part </a:t>
            </a:r>
            <a:r>
              <a:rPr lang="en-GB" dirty="0" smtClean="0"/>
              <a:t> thereof </a:t>
            </a:r>
            <a:r>
              <a:rPr lang="en-GB" dirty="0"/>
              <a:t>above 1000. </a:t>
            </a:r>
          </a:p>
          <a:p>
            <a:pPr marL="0" indent="0">
              <a:buNone/>
            </a:pPr>
            <a:r>
              <a:rPr lang="en-GB" b="1" dirty="0"/>
              <a:t>This is set out in the following table; </a:t>
            </a:r>
          </a:p>
          <a:p>
            <a:pPr marL="0" indent="0">
              <a:buNone/>
            </a:pPr>
            <a:r>
              <a:rPr lang="en-GB" b="1" dirty="0"/>
              <a:t>MEMBERS:    VOTES: </a:t>
            </a:r>
          </a:p>
          <a:p>
            <a:pPr marL="0" indent="0">
              <a:buNone/>
            </a:pPr>
            <a:r>
              <a:rPr lang="en-GB" b="1" dirty="0"/>
              <a:t>1 - 200             2 </a:t>
            </a:r>
          </a:p>
          <a:p>
            <a:pPr marL="0" indent="0">
              <a:buNone/>
            </a:pPr>
            <a:r>
              <a:rPr lang="en-GB" b="1" dirty="0"/>
              <a:t>201 - 1000       2 + 1 per 100 or part thereof </a:t>
            </a:r>
          </a:p>
          <a:p>
            <a:pPr marL="0" indent="0">
              <a:buNone/>
            </a:pPr>
            <a:r>
              <a:rPr lang="en-GB" b="1" dirty="0"/>
              <a:t>1001 or more 10 + 1 per 200 or part thereof</a:t>
            </a:r>
            <a:r>
              <a:rPr lang="en-GB" dirty="0"/>
              <a:t>. </a:t>
            </a:r>
          </a:p>
          <a:p>
            <a:endParaRPr lang="en-GB" dirty="0"/>
          </a:p>
        </p:txBody>
      </p:sp>
      <p:pic>
        <p:nvPicPr>
          <p:cNvPr id="4" name="Recorded Sound">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4267200" y="3124200"/>
            <a:ext cx="609600" cy="609600"/>
          </a:xfrm>
          <a:prstGeom prst="rect">
            <a:avLst/>
          </a:prstGeom>
        </p:spPr>
      </p:pic>
      <p:pic>
        <p:nvPicPr>
          <p:cNvPr id="6" name="~PP2572.WAV">
            <a:hlinkClick r:id="" action="ppaction://media"/>
          </p:cNvPr>
          <p:cNvPicPr>
            <a:picLocks noRot="1" noChangeAspect="1"/>
          </p:cNvPicPr>
          <p:nvPr>
            <a:wavAudioFile r:embed="rId2" name="~PP2572.WAV"/>
          </p:nvPr>
        </p:nvPicPr>
        <p:blipFill>
          <a:blip r:embed="rId6" cstate="print"/>
          <a:stretch>
            <a:fillRect/>
          </a:stretch>
        </p:blipFill>
        <p:spPr>
          <a:xfrm>
            <a:off x="8632825" y="6346825"/>
            <a:ext cx="304800" cy="304800"/>
          </a:xfrm>
          <a:prstGeom prst="rect">
            <a:avLst/>
          </a:prstGeom>
        </p:spPr>
      </p:pic>
    </p:spTree>
    <p:extLst>
      <p:ext uri="{BB962C8B-B14F-4D97-AF65-F5344CB8AC3E}">
        <p14:creationId xmlns:p14="http://schemas.microsoft.com/office/powerpoint/2010/main" xmlns="" val="3400767233"/>
      </p:ext>
    </p:extLst>
  </p:cSld>
  <p:clrMapOvr>
    <a:masterClrMapping/>
  </p:clrMapOvr>
  <p:transition advTm="341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3470" fill="hold"/>
                                        <p:tgtEl>
                                          <p:spTgt spid="4"/>
                                        </p:tgtEl>
                                      </p:cBhvr>
                                    </p:cmd>
                                  </p:childTnLst>
                                </p:cTn>
                              </p:par>
                            </p:childTnLst>
                          </p:cTn>
                        </p:par>
                      </p:childTnLst>
                    </p:cTn>
                  </p:par>
                </p:childTnLst>
              </p:cTn>
              <p:nextCondLst>
                <p:cond evt="onClick" delay="0">
                  <p:tgtEl>
                    <p:spTgt spid="4"/>
                  </p:tgtEl>
                </p:cond>
              </p:nextCondLst>
            </p:seq>
            <p:audio>
              <p:cMediaNode vol="80000">
                <p:cTn id="12" fill="hold" display="0">
                  <p:stCondLst>
                    <p:cond delay="indefinite"/>
                  </p:stCondLst>
                  <p:endCondLst>
                    <p:cond evt="onStopAudio" delay="0">
                      <p:tgtEl>
                        <p:sldTgt/>
                      </p:tgtEl>
                    </p:cond>
                  </p:endCondLst>
                </p:cTn>
                <p:tgtEl>
                  <p:spTgt spid="4"/>
                </p:tgtEl>
              </p:cMediaNode>
            </p:audio>
            <p:audio isNarration="1">
              <p:cMediaNode showWhenStopped="0">
                <p:cTn id="13"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is this now unfair?</a:t>
            </a:r>
            <a:endParaRPr lang="en-GB" dirty="0"/>
          </a:p>
        </p:txBody>
      </p:sp>
      <p:sp>
        <p:nvSpPr>
          <p:cNvPr id="3" name="Content Placeholder 2"/>
          <p:cNvSpPr>
            <a:spLocks noGrp="1"/>
          </p:cNvSpPr>
          <p:nvPr>
            <p:ph idx="1"/>
          </p:nvPr>
        </p:nvSpPr>
        <p:spPr/>
        <p:txBody>
          <a:bodyPr>
            <a:normAutofit lnSpcReduction="10000"/>
          </a:bodyPr>
          <a:lstStyle/>
          <a:p>
            <a:r>
              <a:rPr lang="en-GB" dirty="0" smtClean="0"/>
              <a:t>The old voting system, by having a number of incremental steps where an extra vote could be achieved over the membership range typically then existing, produced a fair proportionality. </a:t>
            </a:r>
          </a:p>
          <a:p>
            <a:r>
              <a:rPr lang="en-GB" dirty="0" smtClean="0"/>
              <a:t>This was important in voting for financial matters. </a:t>
            </a:r>
          </a:p>
          <a:p>
            <a:r>
              <a:rPr lang="en-GB" dirty="0" smtClean="0"/>
              <a:t>Because memberships have declined this fair proportionality has been lost.</a:t>
            </a:r>
            <a:endParaRPr lang="en-GB" dirty="0"/>
          </a:p>
        </p:txBody>
      </p:sp>
      <p:pic>
        <p:nvPicPr>
          <p:cNvPr id="4" name="~PP1107.WAV">
            <a:hlinkClick r:id="" action="ppaction://media"/>
          </p:cNvPr>
          <p:cNvPicPr>
            <a:picLocks noRot="1" noChangeAspect="1"/>
          </p:cNvPicPr>
          <p:nvPr>
            <a:wavAudioFile r:embed="rId1" name="~PP1107.WAV"/>
          </p:nvPr>
        </p:nvPicPr>
        <p:blipFill>
          <a:blip r:embed="rId3" cstate="print"/>
          <a:stretch>
            <a:fillRect/>
          </a:stretch>
        </p:blipFill>
        <p:spPr>
          <a:xfrm>
            <a:off x="8632825" y="6346825"/>
            <a:ext cx="304800" cy="304800"/>
          </a:xfrm>
          <a:prstGeom prst="rect">
            <a:avLst/>
          </a:prstGeom>
        </p:spPr>
      </p:pic>
    </p:spTree>
    <p:extLst>
      <p:ext uri="{BB962C8B-B14F-4D97-AF65-F5344CB8AC3E}">
        <p14:creationId xmlns:p14="http://schemas.microsoft.com/office/powerpoint/2010/main" xmlns="" val="4046402240"/>
      </p:ext>
    </p:extLst>
  </p:cSld>
  <p:clrMapOvr>
    <a:masterClrMapping/>
  </p:clrMapOvr>
  <p:transition advTm="257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Proposed revision of article 34</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t>On motions affecting finance, Clubs shall have votes related to their membership. There shall be two votes for the first 100 members or part thereof, and one additional vote for each further 50 members or part thereof up to a total of 200 members. There shall be one more additional vote for each further 100 members or part  thereof above 200. </a:t>
            </a:r>
          </a:p>
          <a:p>
            <a:pPr marL="0" indent="0">
              <a:buNone/>
            </a:pPr>
            <a:r>
              <a:rPr lang="en-GB" b="1" dirty="0" smtClean="0"/>
              <a:t>This is set out in the following table; </a:t>
            </a:r>
          </a:p>
          <a:p>
            <a:pPr marL="0" indent="0">
              <a:buNone/>
            </a:pPr>
            <a:r>
              <a:rPr lang="en-GB" b="1" dirty="0" smtClean="0"/>
              <a:t>MEMBERS:    VOTES: </a:t>
            </a:r>
          </a:p>
          <a:p>
            <a:pPr marL="0" indent="0">
              <a:buNone/>
            </a:pPr>
            <a:r>
              <a:rPr lang="en-GB" b="1" dirty="0" smtClean="0"/>
              <a:t>1 - 100             2 </a:t>
            </a:r>
          </a:p>
          <a:p>
            <a:pPr marL="0" indent="0">
              <a:buNone/>
            </a:pPr>
            <a:r>
              <a:rPr lang="en-GB" b="1" dirty="0" smtClean="0"/>
              <a:t>100 – 200        2 + 1 per 50 or part thereof </a:t>
            </a:r>
          </a:p>
          <a:p>
            <a:pPr marL="0" indent="0">
              <a:buNone/>
            </a:pPr>
            <a:r>
              <a:rPr lang="en-GB" b="1" dirty="0" smtClean="0"/>
              <a:t>201 +               4 + 1 per 100 or part thereof</a:t>
            </a:r>
            <a:endParaRPr lang="en-GB" dirty="0" smtClean="0"/>
          </a:p>
          <a:p>
            <a:endParaRPr lang="en-GB" dirty="0"/>
          </a:p>
        </p:txBody>
      </p:sp>
      <p:pic>
        <p:nvPicPr>
          <p:cNvPr id="4" name="~PP2890.WAV">
            <a:hlinkClick r:id="" action="ppaction://media"/>
          </p:cNvPr>
          <p:cNvPicPr>
            <a:picLocks noRot="1" noChangeAspect="1"/>
          </p:cNvPicPr>
          <p:nvPr>
            <a:wavAudioFile r:embed="rId1" name="~PP2890.WAV"/>
          </p:nvPr>
        </p:nvPicPr>
        <p:blipFill>
          <a:blip r:embed="rId3" cstate="print"/>
          <a:stretch>
            <a:fillRect/>
          </a:stretch>
        </p:blipFill>
        <p:spPr>
          <a:xfrm>
            <a:off x="8632825" y="6346825"/>
            <a:ext cx="304800" cy="304800"/>
          </a:xfrm>
          <a:prstGeom prst="rect">
            <a:avLst/>
          </a:prstGeom>
        </p:spPr>
      </p:pic>
    </p:spTree>
    <p:extLst>
      <p:ext uri="{BB962C8B-B14F-4D97-AF65-F5344CB8AC3E}">
        <p14:creationId xmlns:p14="http://schemas.microsoft.com/office/powerpoint/2010/main" xmlns="" val="2570300029"/>
      </p:ext>
    </p:extLst>
  </p:cSld>
  <p:clrMapOvr>
    <a:masterClrMapping/>
  </p:clrMapOvr>
  <p:transition advTm="342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Plot with old rules</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59632" y="1688588"/>
            <a:ext cx="6405429" cy="4752528"/>
          </a:xfrm>
          <a:prstGeom prst="rect">
            <a:avLst/>
          </a:prstGeom>
        </p:spPr>
      </p:pic>
      <p:pic>
        <p:nvPicPr>
          <p:cNvPr id="5" name="~PP2833.WAV">
            <a:hlinkClick r:id="" action="ppaction://media"/>
          </p:cNvPr>
          <p:cNvPicPr>
            <a:picLocks noRot="1" noChangeAspect="1"/>
          </p:cNvPicPr>
          <p:nvPr>
            <a:wavAudioFile r:embed="rId1" name="~PP2833.WAV"/>
          </p:nvPr>
        </p:nvPicPr>
        <p:blipFill>
          <a:blip r:embed="rId4" cstate="print"/>
          <a:stretch>
            <a:fillRect/>
          </a:stretch>
        </p:blipFill>
        <p:spPr>
          <a:xfrm>
            <a:off x="8632825" y="6346825"/>
            <a:ext cx="304800" cy="304800"/>
          </a:xfrm>
          <a:prstGeom prst="rect">
            <a:avLst/>
          </a:prstGeom>
        </p:spPr>
      </p:pic>
    </p:spTree>
    <p:extLst>
      <p:ext uri="{BB962C8B-B14F-4D97-AF65-F5344CB8AC3E}">
        <p14:creationId xmlns:p14="http://schemas.microsoft.com/office/powerpoint/2010/main" xmlns="" val="3669025777"/>
      </p:ext>
    </p:extLst>
  </p:cSld>
  <p:clrMapOvr>
    <a:masterClrMapping/>
  </p:clrMapOvr>
  <p:transition advTm="240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Plot including new rules</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475656" y="1447066"/>
            <a:ext cx="6138884" cy="4790246"/>
          </a:xfrm>
        </p:spPr>
      </p:pic>
      <p:pic>
        <p:nvPicPr>
          <p:cNvPr id="5" name="~PP3898.WAV">
            <a:hlinkClick r:id="" action="ppaction://media"/>
          </p:cNvPr>
          <p:cNvPicPr>
            <a:picLocks noRot="1" noChangeAspect="1"/>
          </p:cNvPicPr>
          <p:nvPr>
            <a:wavAudioFile r:embed="rId1" name="~PP3898.WAV"/>
          </p:nvPr>
        </p:nvPicPr>
        <p:blipFill>
          <a:blip r:embed="rId4" cstate="print"/>
          <a:stretch>
            <a:fillRect/>
          </a:stretch>
        </p:blipFill>
        <p:spPr>
          <a:xfrm>
            <a:off x="8632825" y="6346825"/>
            <a:ext cx="304800" cy="304800"/>
          </a:xfrm>
          <a:prstGeom prst="rect">
            <a:avLst/>
          </a:prstGeom>
        </p:spPr>
      </p:pic>
    </p:spTree>
    <p:extLst>
      <p:ext uri="{BB962C8B-B14F-4D97-AF65-F5344CB8AC3E}">
        <p14:creationId xmlns:p14="http://schemas.microsoft.com/office/powerpoint/2010/main" xmlns="" val="446827745"/>
      </p:ext>
    </p:extLst>
  </p:cSld>
  <p:clrMapOvr>
    <a:masterClrMapping/>
  </p:clrMapOvr>
  <p:transition advTm="239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proposals</a:t>
            </a:r>
          </a:p>
        </p:txBody>
      </p:sp>
      <p:sp>
        <p:nvSpPr>
          <p:cNvPr id="3" name="Content Placeholder 2"/>
          <p:cNvSpPr>
            <a:spLocks noGrp="1"/>
          </p:cNvSpPr>
          <p:nvPr>
            <p:ph idx="1"/>
          </p:nvPr>
        </p:nvSpPr>
        <p:spPr/>
        <p:txBody>
          <a:bodyPr>
            <a:normAutofit/>
          </a:bodyPr>
          <a:lstStyle/>
          <a:p>
            <a:endParaRPr lang="en-GB" sz="4000" dirty="0" smtClean="0">
              <a:solidFill>
                <a:srgbClr val="FF0000"/>
              </a:solidFill>
            </a:endParaRPr>
          </a:p>
          <a:p>
            <a:endParaRPr lang="en-GB" sz="4000" dirty="0">
              <a:solidFill>
                <a:srgbClr val="FF0000"/>
              </a:solidFill>
            </a:endParaRPr>
          </a:p>
          <a:p>
            <a:r>
              <a:rPr lang="en-GB" sz="4000" dirty="0" smtClean="0">
                <a:solidFill>
                  <a:srgbClr val="FF0000"/>
                </a:solidFill>
              </a:rPr>
              <a:t>And secondly revision to levies calculations</a:t>
            </a:r>
            <a:r>
              <a:rPr lang="en-GB" sz="4000" dirty="0" smtClean="0"/>
              <a:t>:(does not apply to insurance aspect of levy)</a:t>
            </a:r>
            <a:endParaRPr lang="en-GB" sz="4000" dirty="0"/>
          </a:p>
        </p:txBody>
      </p:sp>
      <p:pic>
        <p:nvPicPr>
          <p:cNvPr id="4" name="~PP3755.WAV">
            <a:hlinkClick r:id="" action="ppaction://media"/>
          </p:cNvPr>
          <p:cNvPicPr>
            <a:picLocks noRot="1" noChangeAspect="1"/>
          </p:cNvPicPr>
          <p:nvPr>
            <a:wavAudioFile r:embed="rId1" name="~PP3755.WAV"/>
          </p:nvPr>
        </p:nvPicPr>
        <p:blipFill>
          <a:blip r:embed="rId3" cstate="print"/>
          <a:stretch>
            <a:fillRect/>
          </a:stretch>
        </p:blipFill>
        <p:spPr>
          <a:xfrm>
            <a:off x="8632825" y="6346825"/>
            <a:ext cx="304800" cy="304800"/>
          </a:xfrm>
          <a:prstGeom prst="rect">
            <a:avLst/>
          </a:prstGeom>
        </p:spPr>
      </p:pic>
    </p:spTree>
    <p:extLst>
      <p:ext uri="{BB962C8B-B14F-4D97-AF65-F5344CB8AC3E}">
        <p14:creationId xmlns:p14="http://schemas.microsoft.com/office/powerpoint/2010/main" xmlns="" val="2410399435"/>
      </p:ext>
    </p:extLst>
  </p:cSld>
  <p:clrMapOvr>
    <a:masterClrMapping/>
  </p:clrMapOvr>
  <p:transition advTm="117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673</TotalTime>
  <Words>735</Words>
  <Application>Microsoft Office PowerPoint</Application>
  <PresentationFormat>On-screen Show (4:3)</PresentationFormat>
  <Paragraphs>90</Paragraphs>
  <Slides>17</Slides>
  <Notes>2</Notes>
  <HiddenSlides>0</HiddenSlides>
  <MMClips>18</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Proposed London IVC resolution for next AIVC conference. </vt:lpstr>
      <vt:lpstr>Our proposals</vt:lpstr>
      <vt:lpstr>Our proposals</vt:lpstr>
      <vt:lpstr>Relevant section of current constitution on motions</vt:lpstr>
      <vt:lpstr>Why is this now unfair?</vt:lpstr>
      <vt:lpstr>Proposed revision of article 34</vt:lpstr>
      <vt:lpstr>Plot with old rules</vt:lpstr>
      <vt:lpstr>Plot including new rules</vt:lpstr>
      <vt:lpstr>Our proposals</vt:lpstr>
      <vt:lpstr>Relevant sections of current constitution on levies</vt:lpstr>
      <vt:lpstr>Proposed revision of article 50</vt:lpstr>
      <vt:lpstr>Why is this important?</vt:lpstr>
      <vt:lpstr>Impact of our proposals</vt:lpstr>
      <vt:lpstr>Impact of our proposals</vt:lpstr>
      <vt:lpstr>Impact of our proposals?</vt:lpstr>
      <vt:lpstr> Our proposals are in the spirit of the original constitution.  We are committed to a strong AIVC that serves its constituent clubs well and that enables us to learn from each other in a challenging environment.  </vt:lpstr>
      <vt:lpstr>Slide 17</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London IVC resolution for next AIVC conference.</dc:title>
  <dc:creator>Dave</dc:creator>
  <cp:lastModifiedBy>ajones</cp:lastModifiedBy>
  <cp:revision>57</cp:revision>
  <dcterms:created xsi:type="dcterms:W3CDTF">2015-11-23T12:28:36Z</dcterms:created>
  <dcterms:modified xsi:type="dcterms:W3CDTF">2016-06-05T18:21:29Z</dcterms:modified>
</cp:coreProperties>
</file>